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68" r:id="rId3"/>
    <p:sldId id="257" r:id="rId4"/>
    <p:sldId id="258" r:id="rId5"/>
    <p:sldId id="278" r:id="rId6"/>
    <p:sldId id="284" r:id="rId7"/>
    <p:sldId id="298" r:id="rId8"/>
    <p:sldId id="270" r:id="rId9"/>
    <p:sldId id="285" r:id="rId10"/>
    <p:sldId id="286" r:id="rId11"/>
    <p:sldId id="287" r:id="rId12"/>
    <p:sldId id="288" r:id="rId13"/>
    <p:sldId id="280" r:id="rId14"/>
    <p:sldId id="281" r:id="rId15"/>
    <p:sldId id="299" r:id="rId16"/>
    <p:sldId id="289" r:id="rId17"/>
    <p:sldId id="303" r:id="rId18"/>
    <p:sldId id="282" r:id="rId19"/>
    <p:sldId id="304" r:id="rId20"/>
    <p:sldId id="305" r:id="rId21"/>
    <p:sldId id="283" r:id="rId22"/>
    <p:sldId id="259" r:id="rId23"/>
    <p:sldId id="290" r:id="rId24"/>
    <p:sldId id="291" r:id="rId25"/>
    <p:sldId id="292" r:id="rId26"/>
    <p:sldId id="294" r:id="rId27"/>
    <p:sldId id="295" r:id="rId28"/>
    <p:sldId id="296" r:id="rId29"/>
    <p:sldId id="297" r:id="rId30"/>
    <p:sldId id="300" r:id="rId31"/>
    <p:sldId id="301" r:id="rId32"/>
    <p:sldId id="302" r:id="rId33"/>
    <p:sldId id="267" r:id="rId34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533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1056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7d94fd35e_0_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308" name="Google Shape;308;g57d94fd35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7d94fd35e_0_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316" name="Google Shape;316;g57d94fd35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826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Medini</a:t>
            </a:r>
            <a:endParaRPr dirty="0"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730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14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189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93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anushka</a:t>
            </a: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anushka</a:t>
            </a:r>
            <a:endParaRPr dirty="0"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83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43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50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268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94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098770" y="2234918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098772" y="4127675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9309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27868" y="230781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OR UNIT NAME. DELETE FROM MASTER SLIDE IF N/A</a:t>
            </a:r>
            <a:endParaRPr sz="1200" b="0" i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98770" y="2860400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98772" y="4753157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918000" y="1309444"/>
            <a:ext cx="21704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&amp; Computer Engineering</a:t>
            </a:r>
            <a:endParaRPr sz="1400" b="0" i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4768" y="5943488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27869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marL="3657600" lvl="7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marL="4114800" lvl="8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4230206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 b="0" i="0"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marL="3657600" lvl="7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marL="4114800" lvl="8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3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0" rIns="91425" bIns="0" anchor="ctr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4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0" rIns="91425" bIns="0" anchor="ctr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5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4768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0"/>
            <a:ext cx="9143997" cy="64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800"/>
              <a:buFont typeface="Noto Sans Symbols"/>
              <a:buChar char="■"/>
              <a:defRPr sz="24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2385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23850" algn="l" rtl="0"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2385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23850" algn="l" rtl="0"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4325" algn="l" rtl="0"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32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325" algn="l" rtl="0"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32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890895" y="418391"/>
            <a:ext cx="508974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AND COMPUTER ENGINEERING</a:t>
            </a:r>
            <a:endParaRPr sz="1000" b="0" i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ws-fpga-developer-ami/1.5.0/Scripts/setup_gui.s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sdaccel-development-environment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products/boards-and-kits/alveo/u200.html#gettingStarte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products/design-tools/software-zone/sdacce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products/design-tools/acceleration-zone/aws.html#over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930856" y="2446721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Amazon Web Services F1 Instance</a:t>
            </a:r>
            <a:endParaRPr sz="4400" b="1" dirty="0"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930858" y="456298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By,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Medini J. Aradhya</a:t>
            </a:r>
          </a:p>
        </p:txBody>
      </p:sp>
      <p:sp>
        <p:nvSpPr>
          <p:cNvPr id="4" name="Google Shape;64;p11">
            <a:extLst>
              <a:ext uri="{FF2B5EF4-FFF2-40B4-BE49-F238E27FC236}">
                <a16:creationId xmlns:a16="http://schemas.microsoft.com/office/drawing/2014/main" id="{6B556B6A-58B2-422C-B51C-72D6E4C4CD6C}"/>
              </a:ext>
            </a:extLst>
          </p:cNvPr>
          <p:cNvSpPr txBox="1">
            <a:spLocks/>
          </p:cNvSpPr>
          <p:nvPr/>
        </p:nvSpPr>
        <p:spPr>
          <a:xfrm>
            <a:off x="2148487" y="58644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750"/>
              <a:buFont typeface="Noto Sans Symbols"/>
              <a:buNone/>
              <a:defRPr sz="1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A9AFE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A9AFE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indent="0" algn="ctr">
              <a:spcBef>
                <a:spcPts val="0"/>
              </a:spcBef>
              <a:buSzPts val="1500"/>
            </a:pPr>
            <a:r>
              <a:rPr lang="en-US" dirty="0"/>
              <a:t>Reconfigurable Computing 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663413"/>
            <a:ext cx="9048750" cy="1015871"/>
          </a:xfrm>
        </p:spPr>
        <p:txBody>
          <a:bodyPr/>
          <a:lstStyle/>
          <a:p>
            <a:r>
              <a:rPr lang="en-US" dirty="0"/>
              <a:t>Create,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2" y="1076208"/>
            <a:ext cx="8978057" cy="3731034"/>
          </a:xfrm>
        </p:spPr>
        <p:txBody>
          <a:bodyPr/>
          <a:lstStyle/>
          <a:p>
            <a:r>
              <a:rPr lang="en-US" sz="2200" b="1" u="sng" dirty="0"/>
              <a:t>Set up the GUI on the Instance :</a:t>
            </a:r>
            <a:br>
              <a:rPr lang="en-US" sz="2200" dirty="0"/>
            </a:b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/>
              <a:t>The FPGA Developer AMI does not include a GUI desktop application</a:t>
            </a:r>
            <a:br>
              <a:rPr lang="en-US" sz="2200" dirty="0"/>
            </a:br>
            <a:r>
              <a:rPr lang="en-US" sz="2200" dirty="0">
                <a:sym typeface="Wingdings" panose="05000000000000000000" pitchFamily="2" charset="2"/>
              </a:rPr>
              <a:t> I</a:t>
            </a:r>
            <a:r>
              <a:rPr lang="en-US" sz="2200" dirty="0"/>
              <a:t>nstall the Gnome window manager and start remote desktop protocol (RDP) services to allow remote desktop connections.</a:t>
            </a:r>
            <a:br>
              <a:rPr lang="en-US" sz="2200" dirty="0"/>
            </a:br>
            <a:r>
              <a:rPr lang="en-US" sz="2200" dirty="0"/>
              <a:t>“</a:t>
            </a:r>
            <a:r>
              <a:rPr lang="en-US" altLang="en-US" sz="2200" dirty="0">
                <a:solidFill>
                  <a:srgbClr val="005CC5"/>
                </a:solidFill>
                <a:latin typeface="SFMono-Regular"/>
              </a:rPr>
              <a:t>source</a:t>
            </a:r>
            <a:r>
              <a:rPr lang="en-US" altLang="en-US" sz="22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en-US" sz="2200" dirty="0">
                <a:solidFill>
                  <a:srgbClr val="032F62"/>
                </a:solidFill>
                <a:latin typeface="SFMono-Regular"/>
              </a:rPr>
              <a:t>&lt;(curl -s </a:t>
            </a:r>
            <a:r>
              <a:rPr lang="en-US" altLang="en-US" sz="2200" dirty="0">
                <a:solidFill>
                  <a:srgbClr val="032F62"/>
                </a:solidFill>
                <a:latin typeface="SFMono-Regular"/>
                <a:hlinkClick r:id="rId3"/>
              </a:rPr>
              <a:t>https://s3.amazonaws.com/aws-fpga-developer-ami/1.5.0/Scripts/setup_gui.sh</a:t>
            </a:r>
            <a:r>
              <a:rPr lang="en-US" altLang="en-US" sz="2200" dirty="0">
                <a:solidFill>
                  <a:srgbClr val="032F62"/>
                </a:solidFill>
                <a:latin typeface="SFMono-Regular"/>
              </a:rPr>
              <a:t>)”</a:t>
            </a:r>
            <a:br>
              <a:rPr lang="en-US" altLang="en-US" sz="2200" dirty="0">
                <a:solidFill>
                  <a:srgbClr val="032F62"/>
                </a:solidFill>
                <a:latin typeface="SFMono-Regular"/>
              </a:rPr>
            </a:br>
            <a:r>
              <a:rPr lang="en-US" altLang="en-US" sz="22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  <a:t> User: Centos &amp; Password: Generated by above script. </a:t>
            </a:r>
            <a:br>
              <a:rPr lang="en-US" altLang="en-US" sz="22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</a:br>
            <a:r>
              <a:rPr lang="en-US" altLang="en-US" sz="22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  <a:t>you will need to reboot your instance before connecting to the RDP client Machine. (</a:t>
            </a:r>
            <a:r>
              <a:rPr lang="en-US" sz="2200" b="1" dirty="0"/>
              <a:t>IMPORTANT</a:t>
            </a:r>
            <a:r>
              <a:rPr lang="en-US" sz="2200" dirty="0"/>
              <a:t>: Set your RDP client to use </a:t>
            </a:r>
            <a:r>
              <a:rPr lang="en-US" sz="2200" b="1" dirty="0"/>
              <a:t>24-bit for color depth </a:t>
            </a:r>
            <a:r>
              <a:rPr lang="en-US" sz="2200" dirty="0"/>
              <a:t>&amp; in RDP client, enter the </a:t>
            </a:r>
            <a:r>
              <a:rPr lang="en-US" sz="2200" b="1" dirty="0"/>
              <a:t>IPv4 Public IP)</a:t>
            </a:r>
          </a:p>
          <a:p>
            <a:r>
              <a:rPr lang="en-US" sz="2200" u="sng" dirty="0"/>
              <a:t>You are now connected to the instance running Centos 7 and the FPGA Developer AMI.</a:t>
            </a:r>
            <a:endParaRPr lang="en-US" altLang="en-US" sz="2200" u="sng" dirty="0">
              <a:solidFill>
                <a:srgbClr val="032F62"/>
              </a:solidFill>
              <a:latin typeface="SFMono-Regular"/>
              <a:sym typeface="Wingdings" panose="05000000000000000000" pitchFamily="2" charset="2"/>
            </a:endParaRPr>
          </a:p>
          <a:p>
            <a:pPr marL="142875" indent="0">
              <a:buNone/>
            </a:pP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8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663413"/>
            <a:ext cx="9048750" cy="1015871"/>
          </a:xfrm>
        </p:spPr>
        <p:txBody>
          <a:bodyPr/>
          <a:lstStyle/>
          <a:p>
            <a:r>
              <a:rPr lang="en-US" dirty="0"/>
              <a:t>Create,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2" y="1076208"/>
            <a:ext cx="8978057" cy="3731034"/>
          </a:xfrm>
        </p:spPr>
        <p:txBody>
          <a:bodyPr/>
          <a:lstStyle/>
          <a:p>
            <a:r>
              <a:rPr lang="en-US" sz="2200" b="1" u="sng" dirty="0"/>
              <a:t>Configure the Instance for working with </a:t>
            </a:r>
            <a:r>
              <a:rPr lang="en-US" sz="2200" b="1" u="sng" dirty="0" err="1"/>
              <a:t>SDAccel</a:t>
            </a:r>
            <a:r>
              <a:rPr lang="en-US" sz="2200" b="1" u="sng" dirty="0"/>
              <a:t>:</a:t>
            </a:r>
            <a:br>
              <a:rPr lang="en-US" sz="2200" dirty="0"/>
            </a:b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/>
              <a:t>In the RDP Client open a terminal. </a:t>
            </a:r>
            <a:br>
              <a:rPr lang="en-US" sz="2200" dirty="0"/>
            </a:br>
            <a:r>
              <a:rPr lang="en-US" sz="2200" dirty="0">
                <a:sym typeface="Wingdings" panose="05000000000000000000" pitchFamily="2" charset="2"/>
              </a:rPr>
              <a:t> Configure AWS CLI :</a:t>
            </a:r>
            <a:br>
              <a:rPr lang="en-US" sz="2200" dirty="0"/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en-US" sz="18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configure </a:t>
            </a:r>
            <a:b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Access Key ID [None]: 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access key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Secret Access Key [None]: 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secret key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region name [None]: 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AWS region 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output format [None]: json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Before Configuring we must go to IAM &gt; Create Group &gt; add Users to the group &gt; Set permissions ( under attach policy). </a:t>
            </a:r>
            <a:b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The above credentials can be found in AMI&gt;Users&gt;select user&gt; credentials&gt; create access key &gt;(download the file containing the details)  </a:t>
            </a:r>
            <a:b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Rest of the info : Region Name can be found in EC2 instance dashboard under description.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3C891-CE25-4391-B183-9A88096E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08" y="2181225"/>
            <a:ext cx="34861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3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43" y="488954"/>
            <a:ext cx="9048750" cy="1015871"/>
          </a:xfrm>
        </p:spPr>
        <p:txBody>
          <a:bodyPr/>
          <a:lstStyle/>
          <a:p>
            <a:r>
              <a:rPr lang="en-US" sz="3200" dirty="0"/>
              <a:t>Create,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3" y="634651"/>
            <a:ext cx="8978057" cy="3731034"/>
          </a:xfrm>
        </p:spPr>
        <p:txBody>
          <a:bodyPr/>
          <a:lstStyle/>
          <a:p>
            <a:r>
              <a:rPr lang="en-US" sz="2000" b="1" u="sng" dirty="0"/>
              <a:t>Conti…..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  <a:t>User: Centos &amp; Password: Generated by above script. </a:t>
            </a:r>
            <a:br>
              <a:rPr lang="en-US" altLang="en-US" sz="20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</a:br>
            <a:r>
              <a:rPr lang="en-US" altLang="en-US" sz="20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  <a:t>you will need to reboot your instance before connecting to the RDP client Machine. (</a:t>
            </a:r>
            <a:r>
              <a:rPr lang="en-US" sz="2000" b="1" dirty="0"/>
              <a:t>IMPORTANT</a:t>
            </a:r>
            <a:r>
              <a:rPr lang="en-US" sz="2000" dirty="0"/>
              <a:t>: Set your RDP client to use </a:t>
            </a:r>
            <a:r>
              <a:rPr lang="en-US" sz="2000" b="1" dirty="0"/>
              <a:t>24-bit for color depth </a:t>
            </a:r>
            <a:r>
              <a:rPr lang="en-US" sz="2000" dirty="0"/>
              <a:t>&amp; in RDP client, enter the </a:t>
            </a:r>
            <a:r>
              <a:rPr lang="en-US" sz="2000" b="1" dirty="0"/>
              <a:t>IPv4 Public IP)</a:t>
            </a:r>
            <a:br>
              <a:rPr lang="en-US" sz="2000" b="1" dirty="0"/>
            </a:br>
            <a:r>
              <a:rPr lang="en-US" sz="2000" u="sng" dirty="0"/>
              <a:t>You are now connected to the instance running Centos 7 and the FPGA Developer AMI.</a:t>
            </a:r>
            <a:endParaRPr lang="en-US" altLang="en-US" sz="2000" u="sng" dirty="0">
              <a:solidFill>
                <a:srgbClr val="032F62"/>
              </a:solidFill>
              <a:latin typeface="SFMono-Regular"/>
              <a:sym typeface="Wingdings" panose="05000000000000000000" pitchFamily="2" charset="2"/>
            </a:endParaRPr>
          </a:p>
          <a:p>
            <a:r>
              <a:rPr lang="en-US" sz="2000" b="1" u="sng" dirty="0">
                <a:sym typeface="Wingdings" panose="05000000000000000000" pitchFamily="2" charset="2"/>
              </a:rPr>
              <a:t>Configure the </a:t>
            </a:r>
            <a:r>
              <a:rPr lang="en-US" sz="2000" b="1" u="sng" dirty="0" err="1">
                <a:sym typeface="Wingdings" panose="05000000000000000000" pitchFamily="2" charset="2"/>
              </a:rPr>
              <a:t>SDAccel</a:t>
            </a:r>
            <a:r>
              <a:rPr lang="en-US" sz="2000" b="1" u="sng" dirty="0">
                <a:sym typeface="Wingdings" panose="05000000000000000000" pitchFamily="2" charset="2"/>
              </a:rPr>
              <a:t> Environment 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Execute the following commands from the command line of the instance terminal: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altLang="en-US" sz="2000" dirty="0">
                <a:solidFill>
                  <a:srgbClr val="24292E"/>
                </a:solidFill>
                <a:latin typeface="SFMono-Regular"/>
              </a:rPr>
              <a:t>git clone https://github.com/aws/aws-fpga.git $AWS_FPGA_REPO_DIR </a:t>
            </a:r>
            <a:br>
              <a:rPr lang="en-US" altLang="en-US" sz="2000" dirty="0">
                <a:solidFill>
                  <a:srgbClr val="24292E"/>
                </a:solidFill>
                <a:latin typeface="SFMono-Regular"/>
              </a:rPr>
            </a:br>
            <a:r>
              <a:rPr lang="en-US" altLang="en-US" sz="2000" dirty="0">
                <a:solidFill>
                  <a:srgbClr val="005CC5"/>
                </a:solidFill>
                <a:latin typeface="SFMono-Regular"/>
              </a:rPr>
              <a:t>cd</a:t>
            </a:r>
            <a:r>
              <a:rPr lang="en-US" altLang="en-US" sz="2000" dirty="0">
                <a:solidFill>
                  <a:srgbClr val="24292E"/>
                </a:solidFill>
                <a:latin typeface="SFMono-Regular"/>
              </a:rPr>
              <a:t> $AWS_FPGA_REPO_DIR </a:t>
            </a:r>
            <a:br>
              <a:rPr lang="en-US" altLang="en-US" sz="2000" dirty="0">
                <a:solidFill>
                  <a:srgbClr val="24292E"/>
                </a:solidFill>
                <a:latin typeface="SFMono-Regular"/>
              </a:rPr>
            </a:br>
            <a:r>
              <a:rPr lang="en-US" altLang="en-US" sz="2000" dirty="0">
                <a:solidFill>
                  <a:srgbClr val="005CC5"/>
                </a:solidFill>
                <a:latin typeface="SFMono-Regular"/>
              </a:rPr>
              <a:t>source</a:t>
            </a:r>
            <a:r>
              <a:rPr lang="en-US" altLang="en-US" sz="2000" dirty="0">
                <a:solidFill>
                  <a:srgbClr val="24292E"/>
                </a:solidFill>
                <a:latin typeface="SFMono-Regular"/>
              </a:rPr>
              <a:t> sdaccel_setup.sh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altLang="en-US" sz="2000" dirty="0">
                <a:solidFill>
                  <a:schemeClr val="tx1"/>
                </a:solidFill>
              </a:rPr>
              <a:t>(</a:t>
            </a:r>
            <a:r>
              <a:rPr lang="en-US" sz="2000" dirty="0"/>
              <a:t>first time you run it, the script will download the platform and compile the runtime and drivers. Subsequent runs are much faster. You must source sdaccel_setup.sh each time you open a new terminal)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0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50" y="1421337"/>
            <a:ext cx="5308851" cy="40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/>
        </p:nvSpPr>
        <p:spPr>
          <a:xfrm>
            <a:off x="5984625" y="1849650"/>
            <a:ext cx="2602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529B"/>
                </a:solidFill>
                <a:latin typeface="Cambria"/>
                <a:ea typeface="Cambria"/>
                <a:cs typeface="Cambria"/>
                <a:sym typeface="Cambria"/>
              </a:rPr>
              <a:t>Connected to the RDP Client where the instance is running Centos 7 and the FPGA Developer AMI.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25" y="1268250"/>
            <a:ext cx="7578951" cy="48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65CF-71EB-44EA-91D8-60AC93F2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6F037-9097-48B4-87D0-C62C11B45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F3682-580A-4523-B5FE-39592D53E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30344-1799-47DC-96A6-6AB02684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271"/>
            <a:ext cx="9144000" cy="50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9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663413"/>
            <a:ext cx="9048750" cy="1015871"/>
          </a:xfrm>
        </p:spPr>
        <p:txBody>
          <a:bodyPr/>
          <a:lstStyle/>
          <a:p>
            <a:r>
              <a:rPr lang="en-US" dirty="0" err="1"/>
              <a:t>SDAccel</a:t>
            </a:r>
            <a:r>
              <a:rPr lang="en-US" dirty="0"/>
              <a:t> – Download and Install.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2" y="1076208"/>
            <a:ext cx="8978057" cy="3731034"/>
          </a:xfrm>
        </p:spPr>
        <p:txBody>
          <a:bodyPr/>
          <a:lstStyle/>
          <a:p>
            <a:r>
              <a:rPr lang="en-US" sz="2200" dirty="0"/>
              <a:t>The </a:t>
            </a:r>
            <a:r>
              <a:rPr lang="en-US" sz="2200" dirty="0" err="1"/>
              <a:t>SDAccel</a:t>
            </a:r>
            <a:r>
              <a:rPr lang="en-US" sz="2200" dirty="0"/>
              <a:t> emulation flows allows testing, profiling, and debugging the application before deploying it on F1</a:t>
            </a:r>
            <a:r>
              <a:rPr lang="en-US" sz="2200" dirty="0">
                <a:sym typeface="Wingdings" panose="05000000000000000000" pitchFamily="2" charset="2"/>
              </a:rPr>
              <a:t>. </a:t>
            </a:r>
          </a:p>
          <a:p>
            <a:r>
              <a:rPr lang="en-US" sz="2000" dirty="0">
                <a:hlinkClick r:id="rId3"/>
              </a:rPr>
              <a:t>https://www.xilinx.com/support/download/index.html/content/xilinx/en/downloadNav/sdaccel-development-environment.html</a:t>
            </a:r>
            <a:endParaRPr lang="en-US" sz="2000" dirty="0"/>
          </a:p>
          <a:p>
            <a:r>
              <a:rPr lang="en-US" sz="2000" dirty="0"/>
              <a:t>Download the web installer for Linux as the RTL Kernel is supported only on Linux environments. </a:t>
            </a:r>
          </a:p>
          <a:p>
            <a:r>
              <a:rPr lang="en-US" sz="2200" dirty="0"/>
              <a:t>Make it an executable using </a:t>
            </a:r>
            <a:r>
              <a:rPr lang="en-US" sz="2200" dirty="0" err="1"/>
              <a:t>chmod</a:t>
            </a:r>
            <a:r>
              <a:rPr lang="en-US" sz="2200" dirty="0"/>
              <a:t> and run the installer and follow the prompts. </a:t>
            </a:r>
          </a:p>
          <a:p>
            <a:r>
              <a:rPr lang="en-US" sz="2200" dirty="0"/>
              <a:t>Upgrade the </a:t>
            </a:r>
            <a:r>
              <a:rPr lang="en-US" sz="2200" dirty="0" err="1"/>
              <a:t>Vivado</a:t>
            </a:r>
            <a:r>
              <a:rPr lang="en-US" sz="2200" dirty="0"/>
              <a:t> Design suite to SD Accel development environment. </a:t>
            </a:r>
            <a:br>
              <a:rPr lang="en-US" sz="2200" dirty="0"/>
            </a:b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7119A-028C-4C39-8E1B-79EED4F5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82" y="680960"/>
            <a:ext cx="7496764" cy="61770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3874-58B8-41A0-B80B-FEC47E44D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27867" y="819149"/>
            <a:ext cx="9042375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 dirty="0"/>
              <a:t>Set Up the </a:t>
            </a:r>
            <a:r>
              <a:rPr lang="en-US" b="0" dirty="0" err="1"/>
              <a:t>Alveo</a:t>
            </a:r>
            <a:r>
              <a:rPr lang="en-US" b="0" dirty="0"/>
              <a:t> U200 Accelerator Card</a:t>
            </a:r>
            <a:br>
              <a:rPr lang="en-US" b="0" dirty="0"/>
            </a:b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27868" y="1704502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buSzPts val="1800"/>
            </a:pPr>
            <a:r>
              <a:rPr lang="en-US" dirty="0"/>
              <a:t>Download the Xilinx Runtime and Deployment and Development Shell to be able to interface with AWS F1.  </a:t>
            </a:r>
            <a:br>
              <a:rPr lang="en-US" dirty="0"/>
            </a:br>
            <a:r>
              <a:rPr lang="en-US" sz="1800" dirty="0"/>
              <a:t>Then follow the Getting Started Guide.</a:t>
            </a:r>
          </a:p>
          <a:p>
            <a:pPr marL="228600" lvl="0" indent="-228600">
              <a:spcBef>
                <a:spcPts val="0"/>
              </a:spcBef>
              <a:buSzPts val="1800"/>
            </a:pPr>
            <a:r>
              <a:rPr lang="en-US" dirty="0">
                <a:hlinkClick r:id="rId3"/>
              </a:rPr>
              <a:t>https://www.xilinx.com/products/boards-and-kits/alveo/u200.html#gettingStarted</a:t>
            </a:r>
            <a:endParaRPr lang="en-US" dirty="0"/>
          </a:p>
          <a:p>
            <a:pPr marL="228600" lvl="0" indent="-228600">
              <a:spcBef>
                <a:spcPts val="0"/>
              </a:spcBef>
              <a:buSzPts val="1800"/>
            </a:pPr>
            <a:r>
              <a:rPr lang="en-US" dirty="0"/>
              <a:t>This will make the U200 platform available on the Local </a:t>
            </a:r>
            <a:r>
              <a:rPr lang="en-US" dirty="0" err="1"/>
              <a:t>SDx</a:t>
            </a:r>
            <a:r>
              <a:rPr lang="en-US" dirty="0"/>
              <a:t> suite. </a:t>
            </a:r>
          </a:p>
          <a:p>
            <a:pPr marL="228600" lvl="0" indent="-228600">
              <a:spcBef>
                <a:spcPts val="0"/>
              </a:spcBef>
              <a:buSzPts val="1800"/>
            </a:pP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5670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5A01-E286-4EDD-A740-AEDC2BB9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0A29B-34A8-4900-A1E7-F0B98420D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F89E2-36B4-4605-8B82-2BEB4404D4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18B92-4B47-4F6E-B7F7-8E29A399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368"/>
            <a:ext cx="9144000" cy="5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E510-8C81-472F-8D27-F78CBC1E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645050"/>
            <a:ext cx="8225582" cy="1015871"/>
          </a:xfrm>
        </p:spPr>
        <p:txBody>
          <a:bodyPr/>
          <a:lstStyle/>
          <a:p>
            <a:r>
              <a:rPr lang="en-US" dirty="0"/>
              <a:t>Description 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7E7C6-ED15-4BA1-89D4-45F5A1DE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973876"/>
            <a:ext cx="8225582" cy="3731034"/>
          </a:xfrm>
        </p:spPr>
        <p:txBody>
          <a:bodyPr/>
          <a:lstStyle/>
          <a:p>
            <a:r>
              <a:rPr lang="en-US" dirty="0"/>
              <a:t>The amazon web services cloud platform is compatible with existing FPGA algorithms hence makes it a versatile open source platform for accelerated computing.</a:t>
            </a:r>
          </a:p>
          <a:p>
            <a:r>
              <a:rPr lang="en-US" dirty="0"/>
              <a:t>Xilinx FPGAs are available in the Amazon Elastic Compute Cloud (Amazon EC2) F1 instances. </a:t>
            </a:r>
          </a:p>
          <a:p>
            <a:r>
              <a:rPr lang="en-US" dirty="0"/>
              <a:t>F1 instances are designed to accelerate data center workloads.</a:t>
            </a:r>
          </a:p>
          <a:p>
            <a:r>
              <a:rPr lang="en-US" dirty="0"/>
              <a:t>With F1 instances you can: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Quickly deploy custom hardware acceleration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Enjoy predictable performance with dedicated FPGAs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your existing FPGA algorithms</a:t>
            </a:r>
          </a:p>
          <a:p>
            <a:endParaRPr lang="en-US" dirty="0"/>
          </a:p>
          <a:p>
            <a:pPr marL="142875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D35D-BB93-4E58-9541-5F309853D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6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6C843-834A-4779-8C45-115BC8EB2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384F-3E9E-4154-8A39-0FF3295E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204912"/>
            <a:ext cx="80581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4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66FCE-9E7C-4BC9-B634-049CA1C8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705"/>
            <a:ext cx="9144000" cy="5307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4A2F0-B426-4B5E-B2A6-F2935F7A5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90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27868" y="1704502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C149E-1FA2-41D7-A199-918D9AFF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114"/>
            <a:ext cx="9144000" cy="52077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27868" y="1704502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A285D-D7DA-4FCE-938A-A62BB731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6402"/>
            <a:ext cx="9144000" cy="49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2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0CAC-4989-40C8-B305-354BA3BF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C85E-EDD1-4A53-912D-8C3C24A645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79BE-279A-4A71-819E-421203D4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010"/>
            <a:ext cx="9144000" cy="51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36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5209-8F85-4D3B-9797-D6E28287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3ED3C-E6C3-4655-B813-733949144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469B6-894F-46D4-B6CE-76E3DD390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AB2F6-89D5-4D0D-801E-66705812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913"/>
            <a:ext cx="9144000" cy="49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7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ECE26-3178-40D9-B800-76759FA62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B64CB-F0D5-44F7-9983-A0F3540F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643"/>
            <a:ext cx="9144000" cy="470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066DD-EB28-4FA0-9F34-6049044A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893"/>
            <a:ext cx="9144000" cy="49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5D2-98B2-4802-A4BF-6EAAE5C3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3E75-EE0D-4E8D-AB67-464BEF3D2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883C2-16F1-454B-BDEF-DA54355B34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3D927-F408-4697-A32B-4A25CAA7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896"/>
            <a:ext cx="9144000" cy="53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2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E6AC-E20F-49AB-9B87-67B27054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5639D-D010-4533-9EEE-89846CF38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3B37B-B69D-4038-884C-908A88F83A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1E027-5247-4442-994A-E2EB056E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21"/>
            <a:ext cx="9144000" cy="48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8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99AA-FFBB-482A-828A-2DBFFE56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D3E56-4C72-4CC7-95F7-39A4BFAEF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24B99-174A-4752-A65E-0388AA2AC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7B23F-7F57-433E-B98B-9E80FF23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441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6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63934" y="771524"/>
            <a:ext cx="881613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Xilinx Cloud Acceleration Tool on AWS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327868" y="145437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Amazon Web Services offers the Xilinx </a:t>
            </a:r>
            <a:r>
              <a:rPr lang="en-US" dirty="0" err="1">
                <a:hlinkClick r:id="rId3"/>
              </a:rPr>
              <a:t>SDAccel</a:t>
            </a:r>
            <a:r>
              <a:rPr lang="en-US" dirty="0">
                <a:hlinkClick r:id="rId3"/>
              </a:rPr>
              <a:t> ™ Development Environment</a:t>
            </a:r>
            <a:r>
              <a:rPr lang="en-US" dirty="0"/>
              <a:t> for cloud acceleration. </a:t>
            </a:r>
          </a:p>
          <a:p>
            <a:r>
              <a:rPr lang="en-US" dirty="0" err="1"/>
              <a:t>SDAccel</a:t>
            </a:r>
            <a:r>
              <a:rPr lang="en-US" dirty="0"/>
              <a:t> empowers hardware designers to easily deploy their RTL designs in the F1 instance. </a:t>
            </a:r>
          </a:p>
          <a:p>
            <a:r>
              <a:rPr lang="en-US" dirty="0"/>
              <a:t>It also automates the acceleration of code written in C, C++ or OpenCL by building application-specific accelerators on the F1 instances.  </a:t>
            </a: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3AC9-8233-4736-9846-C2493795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8A70-3D03-4159-83D3-CB23D9D89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D07EF-F234-4470-B181-B10D0035D0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DF666-E35F-419F-96C0-1E91CFEA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70"/>
            <a:ext cx="9144000" cy="48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27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E75F-830F-4BA8-8ABD-D211D4A9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2541-1353-4A07-8ABA-7EFE72516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64D02-FCB2-4243-A1E5-202230B4E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2E291-8D8B-416E-8BC6-15777E39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375"/>
            <a:ext cx="9144000" cy="51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3CDC-06A3-4C0B-9ABD-241D067D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03591-73FA-4E0A-8173-01F3161A1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493" y="2449220"/>
            <a:ext cx="8050505" cy="373103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A7F5F-685A-4766-8010-D550168C4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F558A-10A2-45DC-84EB-85623A25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5" y="1063405"/>
            <a:ext cx="8949375" cy="50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0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</a:t>
            </a:r>
            <a:r>
              <a:rPr lang="en-US" dirty="0" err="1"/>
              <a:t>SDAccel</a:t>
            </a:r>
            <a:r>
              <a:rPr lang="en-US" dirty="0"/>
              <a:t> :</a:t>
            </a: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327868" y="1563483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Prerequisites 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Create, Configure, Test 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AWS-F1 and </a:t>
            </a:r>
            <a:r>
              <a:rPr lang="en-US" dirty="0" err="1"/>
              <a:t>SDAccel</a:t>
            </a:r>
            <a:endParaRPr lang="en-US" dirty="0"/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Install and run </a:t>
            </a:r>
            <a:r>
              <a:rPr lang="en-US" dirty="0" err="1"/>
              <a:t>SDAccel</a:t>
            </a:r>
            <a:r>
              <a:rPr lang="en-US" dirty="0"/>
              <a:t>.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endParaRPr lang="en-US" dirty="0"/>
          </a:p>
          <a:p>
            <a:pPr marL="114300" lvl="0" indent="0">
              <a:spcBef>
                <a:spcPts val="0"/>
              </a:spcBef>
              <a:buSzPts val="1800"/>
              <a:buNone/>
            </a:pPr>
            <a:r>
              <a:rPr lang="en-US" dirty="0">
                <a:hlinkClick r:id="rId3"/>
              </a:rPr>
              <a:t>https://www.xilinx.com/products/design-tools/acceleration-zone/aws.html#overview</a:t>
            </a:r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711038"/>
            <a:ext cx="8225582" cy="1015871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1478258"/>
            <a:ext cx="8225582" cy="3731034"/>
          </a:xfrm>
        </p:spPr>
        <p:txBody>
          <a:bodyPr/>
          <a:lstStyle/>
          <a:p>
            <a:r>
              <a:rPr lang="en-US" dirty="0"/>
              <a:t>Create AWS Account (</a:t>
            </a:r>
            <a:r>
              <a:rPr lang="en-US" u="sng" dirty="0">
                <a:hlinkClick r:id="rId3"/>
              </a:rPr>
              <a:t>https://aws.amazon.com/</a:t>
            </a:r>
            <a:r>
              <a:rPr lang="en-US" u="sng" dirty="0"/>
              <a:t>)</a:t>
            </a:r>
          </a:p>
          <a:p>
            <a:r>
              <a:rPr lang="en-US" dirty="0"/>
              <a:t>Select region from console ( Make sure to keep the region uniform throughout your use of AWS.</a:t>
            </a:r>
          </a:p>
          <a:p>
            <a:r>
              <a:rPr lang="en-US" dirty="0"/>
              <a:t>Create S3 (storage) Bucket. </a:t>
            </a:r>
            <a:br>
              <a:rPr lang="en-US" dirty="0"/>
            </a:br>
            <a:r>
              <a:rPr lang="en-US" dirty="0"/>
              <a:t>An Amazon S3 bucket is required to run the Amazon FPGA Image (AFI) creation service. </a:t>
            </a:r>
          </a:p>
          <a:p>
            <a:r>
              <a:rPr lang="en-US" dirty="0"/>
              <a:t>The bucket will contain a tar file and logs which are generated from the Amazon FPGA Image (AFI) creation service. (namely Design Checkpoints and Logs)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711038"/>
            <a:ext cx="8225582" cy="1015871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1218973"/>
            <a:ext cx="8225582" cy="3731034"/>
          </a:xfrm>
        </p:spPr>
        <p:txBody>
          <a:bodyPr/>
          <a:lstStyle/>
          <a:p>
            <a:r>
              <a:rPr lang="en-US" dirty="0"/>
              <a:t>Prepare your Private Connection Keys </a:t>
            </a:r>
          </a:p>
          <a:p>
            <a:r>
              <a:rPr lang="en-US" dirty="0"/>
              <a:t>EC2&gt;Networks and Security&gt; </a:t>
            </a:r>
            <a:r>
              <a:rPr lang="en-US" dirty="0" err="1"/>
              <a:t>KeyPairs</a:t>
            </a:r>
            <a:r>
              <a:rPr lang="en-US" dirty="0"/>
              <a:t>&gt; Create Key Pair </a:t>
            </a:r>
          </a:p>
          <a:p>
            <a:r>
              <a:rPr lang="en-US" dirty="0"/>
              <a:t>For windows convert the generated “.</a:t>
            </a:r>
            <a:r>
              <a:rPr lang="en-US" dirty="0" err="1"/>
              <a:t>pem</a:t>
            </a:r>
            <a:r>
              <a:rPr lang="en-US" dirty="0"/>
              <a:t>” file to “.</a:t>
            </a:r>
            <a:r>
              <a:rPr lang="en-US" dirty="0" err="1"/>
              <a:t>ppk</a:t>
            </a:r>
            <a:r>
              <a:rPr lang="en-US" dirty="0"/>
              <a:t>” file using </a:t>
            </a:r>
            <a:r>
              <a:rPr lang="en-US" dirty="0" err="1"/>
              <a:t>PuttyGen</a:t>
            </a:r>
            <a:endParaRPr lang="en-US" dirty="0"/>
          </a:p>
          <a:p>
            <a:r>
              <a:rPr lang="en-US" dirty="0"/>
              <a:t>Your private key is now in the correct format for use with PuTTY to connect to an AWS EC2 instance.</a:t>
            </a:r>
          </a:p>
          <a:p>
            <a:r>
              <a:rPr lang="en-US" dirty="0"/>
              <a:t>Request access to AWS –F1 instance </a:t>
            </a:r>
            <a:br>
              <a:rPr lang="en-US" dirty="0"/>
            </a:br>
            <a:r>
              <a:rPr lang="en-US" dirty="0"/>
              <a:t>EC2Request&gt;Service Limit Increase form&gt; f1.2xlarge or 16xlarge instance 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7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335B0-EF65-4223-BB74-5B07550C84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AB07-8894-4042-BA39-C9FFE284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065"/>
            <a:ext cx="9144000" cy="41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8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663413"/>
            <a:ext cx="9048750" cy="1015871"/>
          </a:xfrm>
        </p:spPr>
        <p:txBody>
          <a:bodyPr/>
          <a:lstStyle/>
          <a:p>
            <a:r>
              <a:rPr lang="en-US" u="sng" dirty="0"/>
              <a:t>Create</a:t>
            </a:r>
            <a:r>
              <a:rPr lang="en-US" dirty="0"/>
              <a:t>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934" y="1057048"/>
            <a:ext cx="8816132" cy="3731034"/>
          </a:xfrm>
        </p:spPr>
        <p:txBody>
          <a:bodyPr/>
          <a:lstStyle/>
          <a:p>
            <a:r>
              <a:rPr lang="en-US" dirty="0"/>
              <a:t>EC2 dashboard&gt;Launch Instance&gt; AMI (Amazon Machine Image)&gt;FPGA Developer AMI&gt;select f1.2xlarge instance.</a:t>
            </a:r>
          </a:p>
          <a:p>
            <a:r>
              <a:rPr lang="en-US" dirty="0"/>
              <a:t>Next: configure instance details&gt;Add storage (default)&gt;Add tags(default)&gt;Configure Security Group.</a:t>
            </a:r>
          </a:p>
          <a:p>
            <a:r>
              <a:rPr lang="en-US" dirty="0"/>
              <a:t>Under security group Add Rule (in addition of SSH(default) :</a:t>
            </a:r>
            <a:br>
              <a:rPr lang="en-US" dirty="0"/>
            </a:br>
            <a:r>
              <a:rPr lang="en-US" b="1" dirty="0"/>
              <a:t>Type</a:t>
            </a:r>
            <a:r>
              <a:rPr lang="en-US" dirty="0"/>
              <a:t>: RDP</a:t>
            </a:r>
            <a:br>
              <a:rPr lang="en-US" dirty="0"/>
            </a:br>
            <a:r>
              <a:rPr lang="en-US" b="1" dirty="0"/>
              <a:t>Protocol</a:t>
            </a:r>
            <a:r>
              <a:rPr lang="en-US" dirty="0"/>
              <a:t>: TCP (default value)</a:t>
            </a:r>
            <a:br>
              <a:rPr lang="en-US" dirty="0"/>
            </a:br>
            <a:r>
              <a:rPr lang="en-US" b="1" dirty="0"/>
              <a:t>Port Range</a:t>
            </a:r>
            <a:r>
              <a:rPr lang="en-US" dirty="0"/>
              <a:t>: 3389 (default value)</a:t>
            </a:r>
            <a:br>
              <a:rPr lang="en-US" dirty="0"/>
            </a:br>
            <a:r>
              <a:rPr lang="en-US" b="1" dirty="0"/>
              <a:t>Source</a:t>
            </a:r>
            <a:r>
              <a:rPr lang="en-US" dirty="0"/>
              <a:t>: Custom - 0.0.0.0/0</a:t>
            </a:r>
          </a:p>
          <a:p>
            <a:r>
              <a:rPr lang="en-US" u="sng" dirty="0"/>
              <a:t>Review and Launch Instance </a:t>
            </a:r>
            <a:r>
              <a:rPr lang="en-US" dirty="0"/>
              <a:t>( Make note of IPv4 Public DNS and Public IP address of the instance.)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663413"/>
            <a:ext cx="9048750" cy="1015871"/>
          </a:xfrm>
        </p:spPr>
        <p:txBody>
          <a:bodyPr/>
          <a:lstStyle/>
          <a:p>
            <a:r>
              <a:rPr lang="en-US" dirty="0"/>
              <a:t>Create,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2" y="1076208"/>
            <a:ext cx="8978057" cy="3731034"/>
          </a:xfrm>
        </p:spPr>
        <p:txBody>
          <a:bodyPr/>
          <a:lstStyle/>
          <a:p>
            <a:r>
              <a:rPr lang="en-US" b="1" u="sng" dirty="0"/>
              <a:t>Connecting the Instance with the Remote Desktop Client :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 err="1">
                <a:sym typeface="Wingdings" panose="05000000000000000000" pitchFamily="2" charset="2"/>
              </a:rPr>
              <a:t>PuTTy</a:t>
            </a:r>
            <a:r>
              <a:rPr lang="en-US" dirty="0">
                <a:sym typeface="Wingdings" panose="05000000000000000000" pitchFamily="2" charset="2"/>
              </a:rPr>
              <a:t> from command prompt to connect 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putty -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i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en-US" dirty="0">
                <a:solidFill>
                  <a:srgbClr val="D73A49"/>
                </a:solidFill>
                <a:latin typeface="SFMono-Regular"/>
              </a:rPr>
              <a:t>&lt;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AWS key 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pairs.ppk</a:t>
            </a:r>
            <a:r>
              <a:rPr lang="en-US" altLang="en-US" dirty="0">
                <a:solidFill>
                  <a:srgbClr val="D73A49"/>
                </a:solidFill>
                <a:latin typeface="SFMono-Regular"/>
              </a:rPr>
              <a:t>&gt;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-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ssh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centos@</a:t>
            </a:r>
            <a:r>
              <a:rPr lang="en-US" altLang="en-US" dirty="0">
                <a:solidFill>
                  <a:srgbClr val="D73A49"/>
                </a:solidFill>
                <a:latin typeface="SFMono-Regular"/>
              </a:rPr>
              <a:t>&lt;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public IP address of EC2 instance</a:t>
            </a:r>
            <a:r>
              <a:rPr lang="en-US" altLang="en-US" dirty="0">
                <a:solidFill>
                  <a:srgbClr val="D73A49"/>
                </a:solidFill>
                <a:latin typeface="SFMono-Regular"/>
              </a:rPr>
              <a:t>&gt;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22</a:t>
            </a:r>
            <a:endParaRPr lang="en-US" altLang="en-US" sz="800" dirty="0">
              <a:solidFill>
                <a:schemeClr val="tx1"/>
              </a:solidFill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&lt;AWS key pairs&gt; is the full path to the .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pem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 (SSH) or .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ppk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 (PuTTY) file containing the key pairs.</a:t>
            </a: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&lt;public DNS of EC2 instance&gt; is the Public DNS of the instance.</a:t>
            </a: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User name: </a:t>
            </a:r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centos ;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connection type: </a:t>
            </a:r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SSH ;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Port </a:t>
            </a:r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:22.</a:t>
            </a:r>
          </a:p>
          <a:p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You are now connected to the EC2 Instance.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55046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rgbClr val="000000"/>
      </a:dk1>
      <a:lt1>
        <a:srgbClr val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On-screen Show (4:3)</PresentationFormat>
  <Paragraphs>125</Paragraphs>
  <Slides>33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</vt:lpstr>
      <vt:lpstr>Noto Sans Symbols</vt:lpstr>
      <vt:lpstr>Rockwell</vt:lpstr>
      <vt:lpstr>SFMono-Regular</vt:lpstr>
      <vt:lpstr>Times New Roman</vt:lpstr>
      <vt:lpstr>PNE Theme Slide Deck</vt:lpstr>
      <vt:lpstr>Amazon Web Services F1 Instance</vt:lpstr>
      <vt:lpstr>Description : </vt:lpstr>
      <vt:lpstr>Xilinx Cloud Acceleration Tool on AWS</vt:lpstr>
      <vt:lpstr>Getting Started with SDAccel :</vt:lpstr>
      <vt:lpstr>Prerequisites</vt:lpstr>
      <vt:lpstr>Prerequisites</vt:lpstr>
      <vt:lpstr>PowerPoint Presentation</vt:lpstr>
      <vt:lpstr>Create, Configure and Testing – AWS-F1</vt:lpstr>
      <vt:lpstr>Create, Configure and Testing – AWS-F1</vt:lpstr>
      <vt:lpstr>Create, Configure and Testing – AWS-F1</vt:lpstr>
      <vt:lpstr>Create, Configure and Testing – AWS-F1</vt:lpstr>
      <vt:lpstr>Create, Configure and Testing – AWS-F1</vt:lpstr>
      <vt:lpstr>Testing &amp; Demonstration – AWS</vt:lpstr>
      <vt:lpstr>Testing &amp; Demonstration – AWS</vt:lpstr>
      <vt:lpstr>PowerPoint Presentation</vt:lpstr>
      <vt:lpstr>SDAccel – Download and Install. </vt:lpstr>
      <vt:lpstr>PowerPoint Presentation</vt:lpstr>
      <vt:lpstr>Set Up the Alveo U200 Accelerator Card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Median Filter on Z -Board and AWS  </dc:title>
  <cp:lastModifiedBy>Medini Aradhya</cp:lastModifiedBy>
  <cp:revision>26</cp:revision>
  <dcterms:modified xsi:type="dcterms:W3CDTF">2019-04-22T14:58:52Z</dcterms:modified>
</cp:coreProperties>
</file>